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5/6/2020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5/6/2020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5/6/2020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5/6/2020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5/6/2020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2352C-8099-45E7-AB24-3E13D013C61E}"/>
              </a:ext>
            </a:extLst>
          </p:cNvPr>
          <p:cNvSpPr>
            <a:spLocks noGrp="1"/>
          </p:cNvSpPr>
          <p:nvPr>
            <p:ph type="ctrTitle"/>
          </p:nvPr>
        </p:nvSpPr>
        <p:spPr>
          <a:xfrm>
            <a:off x="1371600" y="119271"/>
            <a:ext cx="9448800" cy="795130"/>
          </a:xfrm>
        </p:spPr>
        <p:txBody>
          <a:bodyPr>
            <a:normAutofit/>
          </a:bodyPr>
          <a:lstStyle/>
          <a:p>
            <a:r>
              <a:rPr lang="en-US" sz="4400" b="1" i="1" u="sng" dirty="0"/>
              <a:t>THE UNITED NATIONS SECRETARIAT</a:t>
            </a:r>
          </a:p>
        </p:txBody>
      </p:sp>
      <p:sp>
        <p:nvSpPr>
          <p:cNvPr id="3" name="Subtitle 2">
            <a:extLst>
              <a:ext uri="{FF2B5EF4-FFF2-40B4-BE49-F238E27FC236}">
                <a16:creationId xmlns:a16="http://schemas.microsoft.com/office/drawing/2014/main" id="{AA436020-FE1C-4AA1-B340-AEE13325213A}"/>
              </a:ext>
            </a:extLst>
          </p:cNvPr>
          <p:cNvSpPr>
            <a:spLocks noGrp="1"/>
          </p:cNvSpPr>
          <p:nvPr>
            <p:ph type="subTitle" idx="1"/>
          </p:nvPr>
        </p:nvSpPr>
        <p:spPr>
          <a:xfrm>
            <a:off x="1371600" y="1152939"/>
            <a:ext cx="9448800" cy="5705061"/>
          </a:xfrm>
        </p:spPr>
        <p:txBody>
          <a:bodyPr>
            <a:normAutofit fontScale="92500" lnSpcReduction="10000"/>
          </a:bodyPr>
          <a:lstStyle/>
          <a:p>
            <a:r>
              <a:rPr lang="en-US" sz="2800" dirty="0"/>
              <a:t>The Secretariat is the administrative organ of the UN and is an inter-governmental organization charge with the responsibility of assisting member states of the UN to collectively maintain international peace and security. Under the UN charter, the staff is to be recruited into the secretariat mainly on the basis of merit, i.e., the highest standard of efficiency, competence and integrity. This organ of the UN is headed by the GENERAL SECRETARY who is elected by the General Assembly on the recommendations of the Security Council for a five year renewable term by two thirds vote of the UNGA.</a:t>
            </a:r>
          </a:p>
          <a:p>
            <a:r>
              <a:rPr lang="en-US" sz="2800" dirty="0"/>
              <a:t>NOTE; The five year term of the GENERAL SECRETARY can be renewed indefinitely, although none so far held the office more than ten years.</a:t>
            </a:r>
          </a:p>
          <a:p>
            <a:r>
              <a:rPr lang="en-US" sz="2800" dirty="0"/>
              <a:t>The current secretary general who replaced the south Korean Ban Ki – moon is Antonio Guterres from Portugal</a:t>
            </a:r>
            <a:r>
              <a:rPr lang="en-US" dirty="0"/>
              <a:t>.</a:t>
            </a:r>
          </a:p>
        </p:txBody>
      </p:sp>
    </p:spTree>
    <p:extLst>
      <p:ext uri="{BB962C8B-B14F-4D97-AF65-F5344CB8AC3E}">
        <p14:creationId xmlns:p14="http://schemas.microsoft.com/office/powerpoint/2010/main" val="78797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0D3E-0BF9-4E80-B72F-1BD14FE4DE9B}"/>
              </a:ext>
            </a:extLst>
          </p:cNvPr>
          <p:cNvSpPr>
            <a:spLocks noGrp="1"/>
          </p:cNvSpPr>
          <p:nvPr>
            <p:ph type="title"/>
          </p:nvPr>
        </p:nvSpPr>
        <p:spPr>
          <a:xfrm>
            <a:off x="119270" y="-159026"/>
            <a:ext cx="11386930" cy="798341"/>
          </a:xfrm>
        </p:spPr>
        <p:txBody>
          <a:bodyPr/>
          <a:lstStyle/>
          <a:p>
            <a:pPr algn="ctr"/>
            <a:r>
              <a:rPr lang="en-US" b="1" i="1" u="sng" dirty="0"/>
              <a:t>POWERS AND FUNCTIONS</a:t>
            </a:r>
          </a:p>
        </p:txBody>
      </p:sp>
      <p:sp>
        <p:nvSpPr>
          <p:cNvPr id="3" name="Content Placeholder 2">
            <a:extLst>
              <a:ext uri="{FF2B5EF4-FFF2-40B4-BE49-F238E27FC236}">
                <a16:creationId xmlns:a16="http://schemas.microsoft.com/office/drawing/2014/main" id="{0DBFF0D5-1EDB-48B1-AF84-AEE0B92B27C2}"/>
              </a:ext>
            </a:extLst>
          </p:cNvPr>
          <p:cNvSpPr>
            <a:spLocks noGrp="1"/>
          </p:cNvSpPr>
          <p:nvPr>
            <p:ph idx="1"/>
          </p:nvPr>
        </p:nvSpPr>
        <p:spPr>
          <a:xfrm>
            <a:off x="685800" y="967408"/>
            <a:ext cx="10820400" cy="5738191"/>
          </a:xfrm>
        </p:spPr>
        <p:txBody>
          <a:bodyPr/>
          <a:lstStyle/>
          <a:p>
            <a:pPr>
              <a:buFont typeface="Wingdings" panose="05000000000000000000" pitchFamily="2" charset="2"/>
              <a:buChar char="v"/>
            </a:pPr>
            <a:r>
              <a:rPr lang="en-US" sz="2400" dirty="0"/>
              <a:t> It is responsible for the day to day administration of the organization. In this , it ensures that all administrative staff works towards the attainment of the goals of the world body.</a:t>
            </a:r>
          </a:p>
          <a:p>
            <a:pPr>
              <a:buFont typeface="Wingdings" panose="05000000000000000000" pitchFamily="2" charset="2"/>
              <a:buChar char="v"/>
            </a:pPr>
            <a:r>
              <a:rPr lang="en-US" sz="2400" dirty="0"/>
              <a:t> It is responsible for supervising the work of the  UN organs and the specialized agencies.</a:t>
            </a:r>
          </a:p>
          <a:p>
            <a:pPr>
              <a:buFont typeface="Wingdings" panose="05000000000000000000" pitchFamily="2" charset="2"/>
              <a:buChar char="v"/>
            </a:pPr>
            <a:r>
              <a:rPr lang="en-US" sz="2400" dirty="0"/>
              <a:t> Keep records of  the UN and it’s agencies</a:t>
            </a:r>
          </a:p>
          <a:p>
            <a:pPr>
              <a:buFont typeface="Wingdings" panose="05000000000000000000" pitchFamily="2" charset="2"/>
              <a:buChar char="v"/>
            </a:pPr>
            <a:r>
              <a:rPr lang="en-US" sz="2400" dirty="0"/>
              <a:t> It prepares the UN budget which is supervised by the secretary general</a:t>
            </a:r>
          </a:p>
          <a:p>
            <a:pPr>
              <a:buFont typeface="Wingdings" panose="05000000000000000000" pitchFamily="2" charset="2"/>
              <a:buChar char="v"/>
            </a:pPr>
            <a:r>
              <a:rPr lang="en-US" sz="2400" dirty="0"/>
              <a:t> They also prepare annual reports and submits them to the UNGA for consideration.</a:t>
            </a:r>
          </a:p>
          <a:p>
            <a:pPr>
              <a:buFont typeface="Wingdings" panose="05000000000000000000" pitchFamily="2" charset="2"/>
              <a:buChar char="v"/>
            </a:pPr>
            <a:r>
              <a:rPr lang="en-US" sz="2400" dirty="0"/>
              <a:t> It handles all UN’s correspondence. Thus, all official letters about the organization passes through them before it is dispatched to other organs and agencies</a:t>
            </a:r>
          </a:p>
          <a:p>
            <a:pPr>
              <a:buFont typeface="Wingdings" panose="05000000000000000000" pitchFamily="2" charset="2"/>
              <a:buChar char="v"/>
            </a:pPr>
            <a:r>
              <a:rPr lang="en-US" sz="2400" dirty="0"/>
              <a:t> It also prepares the meetings of the UN organs and agencies.</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416277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46AC-4354-4281-86A5-DFC105FB2851}"/>
              </a:ext>
            </a:extLst>
          </p:cNvPr>
          <p:cNvSpPr>
            <a:spLocks noGrp="1"/>
          </p:cNvSpPr>
          <p:nvPr>
            <p:ph type="title"/>
          </p:nvPr>
        </p:nvSpPr>
        <p:spPr>
          <a:xfrm>
            <a:off x="92765" y="0"/>
            <a:ext cx="11413435" cy="639315"/>
          </a:xfrm>
        </p:spPr>
        <p:txBody>
          <a:bodyPr>
            <a:normAutofit fontScale="90000"/>
          </a:bodyPr>
          <a:lstStyle/>
          <a:p>
            <a:pPr algn="ctr"/>
            <a:r>
              <a:rPr lang="en-US" b="1" u="sng" dirty="0"/>
              <a:t>ECONOMIC AND SOCIAL COUNCIL</a:t>
            </a:r>
          </a:p>
        </p:txBody>
      </p:sp>
      <p:sp>
        <p:nvSpPr>
          <p:cNvPr id="3" name="Content Placeholder 2">
            <a:extLst>
              <a:ext uri="{FF2B5EF4-FFF2-40B4-BE49-F238E27FC236}">
                <a16:creationId xmlns:a16="http://schemas.microsoft.com/office/drawing/2014/main" id="{C2B26027-EFBE-49C2-9C0C-664401A58736}"/>
              </a:ext>
            </a:extLst>
          </p:cNvPr>
          <p:cNvSpPr>
            <a:spLocks noGrp="1"/>
          </p:cNvSpPr>
          <p:nvPr>
            <p:ph idx="1"/>
          </p:nvPr>
        </p:nvSpPr>
        <p:spPr>
          <a:xfrm>
            <a:off x="685800" y="821634"/>
            <a:ext cx="10820400" cy="5397051"/>
          </a:xfrm>
        </p:spPr>
        <p:txBody>
          <a:bodyPr>
            <a:normAutofit/>
          </a:bodyPr>
          <a:lstStyle/>
          <a:p>
            <a:r>
              <a:rPr lang="en-US" sz="3200" dirty="0"/>
              <a:t>The ECOSOC is the organ of the UN responsible for promoting higher standards of living in member countries. The council is made up of fifty four (54) members elected by the General Assembly for a tree year term, with one-third of them expiring each year. Their membership are selected on the basis of geographical representation with 14 allocated to African states, 11 to Asian states, 6 to Eastern European states, 10 to lati American and Caribbean states, and 13 to Western European and other states. The council holds two sessions every year.</a:t>
            </a:r>
          </a:p>
        </p:txBody>
      </p:sp>
    </p:spTree>
    <p:extLst>
      <p:ext uri="{BB962C8B-B14F-4D97-AF65-F5344CB8AC3E}">
        <p14:creationId xmlns:p14="http://schemas.microsoft.com/office/powerpoint/2010/main" val="206113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20116-863E-443A-8109-1FE4E07D4DCC}"/>
              </a:ext>
            </a:extLst>
          </p:cNvPr>
          <p:cNvSpPr>
            <a:spLocks noGrp="1"/>
          </p:cNvSpPr>
          <p:nvPr>
            <p:ph type="title"/>
          </p:nvPr>
        </p:nvSpPr>
        <p:spPr>
          <a:xfrm>
            <a:off x="344557" y="-238539"/>
            <a:ext cx="11161643" cy="861391"/>
          </a:xfrm>
        </p:spPr>
        <p:txBody>
          <a:bodyPr/>
          <a:lstStyle/>
          <a:p>
            <a:pPr algn="ctr"/>
            <a:r>
              <a:rPr lang="en-US" b="1" i="1" u="sng" dirty="0"/>
              <a:t>Functions of the </a:t>
            </a:r>
            <a:r>
              <a:rPr lang="en-US" b="1" i="1" u="sng" dirty="0" err="1"/>
              <a:t>ecosoc</a:t>
            </a:r>
            <a:endParaRPr lang="en-US" b="1" i="1" u="sng" dirty="0"/>
          </a:p>
        </p:txBody>
      </p:sp>
      <p:sp>
        <p:nvSpPr>
          <p:cNvPr id="3" name="Content Placeholder 2">
            <a:extLst>
              <a:ext uri="{FF2B5EF4-FFF2-40B4-BE49-F238E27FC236}">
                <a16:creationId xmlns:a16="http://schemas.microsoft.com/office/drawing/2014/main" id="{F709F592-1122-48C6-8FA7-2B569472D274}"/>
              </a:ext>
            </a:extLst>
          </p:cNvPr>
          <p:cNvSpPr>
            <a:spLocks noGrp="1"/>
          </p:cNvSpPr>
          <p:nvPr>
            <p:ph idx="1"/>
          </p:nvPr>
        </p:nvSpPr>
        <p:spPr>
          <a:xfrm>
            <a:off x="685800" y="755374"/>
            <a:ext cx="10820400" cy="6102625"/>
          </a:xfrm>
        </p:spPr>
        <p:txBody>
          <a:bodyPr>
            <a:noAutofit/>
          </a:bodyPr>
          <a:lstStyle/>
          <a:p>
            <a:pPr>
              <a:buFont typeface="Wingdings" panose="05000000000000000000" pitchFamily="2" charset="2"/>
              <a:buChar char="§"/>
            </a:pPr>
            <a:r>
              <a:rPr lang="en-US" sz="2800" dirty="0"/>
              <a:t> It assists the UN development agencies to draw up development plans and programmes for member countries</a:t>
            </a:r>
          </a:p>
          <a:p>
            <a:pPr>
              <a:buFont typeface="Wingdings" panose="05000000000000000000" pitchFamily="2" charset="2"/>
              <a:buChar char="§"/>
            </a:pPr>
            <a:r>
              <a:rPr lang="en-US" sz="2800" dirty="0"/>
              <a:t> It strives to provide realistic solutions to international economic, social, health and environmental related problems</a:t>
            </a:r>
          </a:p>
          <a:p>
            <a:pPr>
              <a:buFont typeface="Wingdings" panose="05000000000000000000" pitchFamily="2" charset="2"/>
              <a:buChar char="§"/>
            </a:pPr>
            <a:r>
              <a:rPr lang="en-US" sz="2800" dirty="0"/>
              <a:t> It works to promote higher standard of living  full employment and conditions of economic and social progress and development</a:t>
            </a:r>
          </a:p>
          <a:p>
            <a:pPr>
              <a:buFont typeface="Wingdings" panose="05000000000000000000" pitchFamily="2" charset="2"/>
              <a:buChar char="§"/>
            </a:pPr>
            <a:r>
              <a:rPr lang="en-US" sz="2800" dirty="0"/>
              <a:t> It also works to promote respect for human rights and fundamental freedoms for all and sundry.</a:t>
            </a:r>
          </a:p>
          <a:p>
            <a:pPr>
              <a:buFont typeface="Wingdings" panose="05000000000000000000" pitchFamily="2" charset="2"/>
              <a:buChar char="§"/>
            </a:pPr>
            <a:r>
              <a:rPr lang="en-US" sz="2800" dirty="0"/>
              <a:t> It supervises and co-ordinates the economic and social related activities of the UN specialized agencies.</a:t>
            </a:r>
          </a:p>
          <a:p>
            <a:pPr>
              <a:buFont typeface="Wingdings" panose="05000000000000000000" pitchFamily="2" charset="2"/>
              <a:buChar char="§"/>
            </a:pPr>
            <a:r>
              <a:rPr lang="en-US" sz="2800" dirty="0"/>
              <a:t> </a:t>
            </a:r>
            <a:r>
              <a:rPr lang="en-US" sz="2400" dirty="0"/>
              <a:t>It holds international conferences to discuss socio-economic challenges and issues policy recommendations to member states</a:t>
            </a:r>
          </a:p>
        </p:txBody>
      </p:sp>
    </p:spTree>
    <p:extLst>
      <p:ext uri="{BB962C8B-B14F-4D97-AF65-F5344CB8AC3E}">
        <p14:creationId xmlns:p14="http://schemas.microsoft.com/office/powerpoint/2010/main" val="336702777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102</TotalTime>
  <Words>506</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vt:lpstr>
      <vt:lpstr>Vapor Trail</vt:lpstr>
      <vt:lpstr>THE UNITED NATIONS SECRETARIAT</vt:lpstr>
      <vt:lpstr>POWERS AND FUNCTIONS</vt:lpstr>
      <vt:lpstr>ECONOMIC AND SOCIAL COUNCIL</vt:lpstr>
      <vt:lpstr>Functions of the ecosoc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NATIONS SECRETARIAT</dc:title>
  <dc:creator>Korankye, Eugenia N</dc:creator>
  <cp:lastModifiedBy>Korankye, Eugenia N</cp:lastModifiedBy>
  <cp:revision>9</cp:revision>
  <dcterms:created xsi:type="dcterms:W3CDTF">2020-05-06T08:25:26Z</dcterms:created>
  <dcterms:modified xsi:type="dcterms:W3CDTF">2020-05-06T10:07:51Z</dcterms:modified>
</cp:coreProperties>
</file>