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76" r:id="rId9"/>
    <p:sldId id="277" r:id="rId10"/>
    <p:sldId id="278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5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3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3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82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9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50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5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0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5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9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20" y="2511380"/>
            <a:ext cx="11526592" cy="311668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NEW TIMES"/>
              </a:rPr>
              <a:t>LITERATURE-IN-ENGLISH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>
                <a:latin typeface="NEW TIMES"/>
              </a:rPr>
              <a:t/>
            </a:r>
            <a:br>
              <a:rPr lang="en-US" sz="3200" b="1" dirty="0">
                <a:latin typeface="NEW TIMES"/>
              </a:rPr>
            </a:br>
            <a:r>
              <a:rPr lang="en-US" sz="3200" b="1" dirty="0" smtClean="0">
                <a:latin typeface="NEW TIMES"/>
              </a:rPr>
              <a:t>“</a:t>
            </a:r>
            <a:r>
              <a:rPr lang="en-US" sz="3200" b="1" dirty="0">
                <a:latin typeface="NEW TIMES"/>
              </a:rPr>
              <a:t>DO NOT GO GENTLE INTO THAT GOOD </a:t>
            </a:r>
            <a:r>
              <a:rPr lang="en-US" sz="3200" b="1" dirty="0" smtClean="0">
                <a:latin typeface="NEW TIMES"/>
              </a:rPr>
              <a:t>NIGHT”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>
                <a:latin typeface="NEW TIMES"/>
              </a:rPr>
              <a:t>DYLAN THOMAS</a:t>
            </a: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solidFill>
                  <a:srgbClr val="00B050"/>
                </a:solidFill>
                <a:latin typeface="NEW TIMES"/>
              </a:rPr>
              <a:t>FIRST </a:t>
            </a:r>
            <a:r>
              <a:rPr lang="en-US" sz="3200" b="1" cap="none" dirty="0" smtClean="0">
                <a:latin typeface="NEW TIMES"/>
              </a:rPr>
              <a:t>PRESENTATION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/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cap="none" dirty="0" smtClean="0">
                <a:latin typeface="NEW TIMES"/>
              </a:rPr>
              <a:t>ANALYSIS OF THE POEM </a:t>
            </a:r>
            <a:br>
              <a:rPr lang="en-US" sz="3200" b="1" cap="none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/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FORM TWO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by;</a:t>
            </a:r>
            <a:br>
              <a:rPr lang="en-US" sz="3200" b="1" dirty="0" smtClean="0">
                <a:latin typeface="NEW TIMES"/>
              </a:rPr>
            </a:br>
            <a:r>
              <a:rPr lang="en-US" sz="3200" b="1" dirty="0" smtClean="0">
                <a:latin typeface="NEW TIMES"/>
              </a:rPr>
              <a:t>Agyemang Kwadwo </a:t>
            </a:r>
            <a:r>
              <a:rPr lang="en-US" sz="3200" b="1" dirty="0" err="1" smtClean="0">
                <a:latin typeface="NEW TIMES"/>
              </a:rPr>
              <a:t>ransford</a:t>
            </a:r>
            <a:endParaRPr lang="en-US" sz="32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17978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"/>
            <a:ext cx="8509981" cy="78561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Cont.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-90151" y="1463040"/>
            <a:ext cx="129303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He sees his </a:t>
            </a:r>
            <a:r>
              <a:rPr lang="en-US" sz="4000" dirty="0"/>
              <a:t>father </a:t>
            </a:r>
            <a:r>
              <a:rPr lang="en-US" sz="4000" dirty="0" smtClean="0"/>
              <a:t>fade</a:t>
            </a:r>
          </a:p>
          <a:p>
            <a:pPr algn="just"/>
            <a:endParaRPr lang="en-US" sz="4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He begs his </a:t>
            </a:r>
            <a:r>
              <a:rPr lang="en-US" sz="4000" dirty="0"/>
              <a:t>father </a:t>
            </a:r>
            <a:r>
              <a:rPr lang="en-US" sz="4000" dirty="0" smtClean="0"/>
              <a:t>not </a:t>
            </a:r>
            <a:r>
              <a:rPr lang="en-US" sz="4000" dirty="0"/>
              <a:t>to give in. </a:t>
            </a:r>
            <a:endParaRPr lang="en-US" sz="4000" dirty="0" smtClean="0"/>
          </a:p>
          <a:p>
            <a:pPr algn="just"/>
            <a:endParaRPr lang="en-US" sz="4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/>
              <a:t>H</a:t>
            </a:r>
            <a:r>
              <a:rPr lang="en-US" sz="4000" dirty="0" smtClean="0"/>
              <a:t>is </a:t>
            </a:r>
            <a:r>
              <a:rPr lang="en-US" sz="4000" dirty="0"/>
              <a:t>father has </a:t>
            </a:r>
            <a:r>
              <a:rPr lang="en-US" sz="4000" dirty="0" smtClean="0"/>
              <a:t>peacefully </a:t>
            </a:r>
            <a:r>
              <a:rPr lang="en-US" sz="4000" dirty="0"/>
              <a:t>surrendered himself</a:t>
            </a:r>
            <a:r>
              <a:rPr lang="en-US" sz="4000" dirty="0" smtClean="0"/>
              <a:t>,</a:t>
            </a:r>
          </a:p>
          <a:p>
            <a:pPr algn="just"/>
            <a:r>
              <a:rPr lang="en-US" sz="40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or has </a:t>
            </a:r>
            <a:r>
              <a:rPr lang="en-US" sz="4000" dirty="0"/>
              <a:t>resigned himself to his fate.</a:t>
            </a:r>
            <a:endParaRPr lang="en-GB" sz="40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5844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483" y="3305906"/>
            <a:ext cx="6377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INTRODUCTION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400" dirty="0"/>
              <a:t>The poem </a:t>
            </a:r>
            <a:r>
              <a:rPr lang="en-US" sz="4400" dirty="0" smtClean="0"/>
              <a:t>is </a:t>
            </a:r>
            <a:r>
              <a:rPr lang="en-US" sz="4400" dirty="0"/>
              <a:t>a son's plea to a dying father. </a:t>
            </a:r>
            <a:endParaRPr lang="en-US" sz="4400" dirty="0" smtClean="0"/>
          </a:p>
          <a:p>
            <a:endParaRPr lang="en-US" sz="4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400" dirty="0" smtClean="0"/>
              <a:t>His </a:t>
            </a:r>
            <a:r>
              <a:rPr lang="en-US" sz="4400" dirty="0"/>
              <a:t>purpose is to show his father that all men face the same end</a:t>
            </a:r>
            <a:r>
              <a:rPr lang="en-US" sz="4400" dirty="0" smtClean="0"/>
              <a:t>,</a:t>
            </a:r>
          </a:p>
          <a:p>
            <a:endParaRPr lang="en-US" sz="4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400" dirty="0" smtClean="0"/>
              <a:t> </a:t>
            </a:r>
            <a:r>
              <a:rPr lang="en-US" sz="4400" dirty="0"/>
              <a:t>but they fight for life, </a:t>
            </a:r>
            <a:r>
              <a:rPr lang="en-US" sz="4400" dirty="0" smtClean="0"/>
              <a:t>nonetheless.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785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STANZA ONE  </a:t>
            </a: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struggle </a:t>
            </a:r>
            <a:r>
              <a:rPr lang="en-US" sz="4000" dirty="0"/>
              <a:t>with death </a:t>
            </a:r>
            <a:endParaRPr lang="en-US" sz="4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 no mute tolerance  of death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night : metaphorically </a:t>
            </a:r>
            <a:r>
              <a:rPr lang="en-US" sz="4000" dirty="0"/>
              <a:t>means </a:t>
            </a:r>
            <a:r>
              <a:rPr lang="en-US" sz="4000" dirty="0" smtClean="0"/>
              <a:t>death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unknown </a:t>
            </a:r>
            <a:r>
              <a:rPr lang="en-US" sz="4000" dirty="0"/>
              <a:t>listener is told to rebel </a:t>
            </a:r>
            <a:r>
              <a:rPr lang="en-US" sz="4000" dirty="0" smtClean="0"/>
              <a:t>with: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a</a:t>
            </a:r>
            <a:r>
              <a:rPr lang="en-US" sz="4000" dirty="0" smtClean="0"/>
              <a:t>nger</a:t>
            </a:r>
            <a:endParaRPr lang="en-US" sz="4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power and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/>
              <a:t> madness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aging </a:t>
            </a:r>
            <a:r>
              <a:rPr lang="en-US" sz="4000" dirty="0"/>
              <a:t>and </a:t>
            </a:r>
            <a:r>
              <a:rPr lang="en-US" sz="4000" dirty="0" smtClean="0"/>
              <a:t>death: </a:t>
            </a:r>
            <a:r>
              <a:rPr lang="en-US" sz="4000" dirty="0"/>
              <a:t>peaceful </a:t>
            </a:r>
            <a:r>
              <a:rPr lang="en-US" sz="4000" dirty="0" smtClean="0"/>
              <a:t>dying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but </a:t>
            </a:r>
            <a:r>
              <a:rPr lang="en-US" sz="4000" dirty="0"/>
              <a:t>the poet presents contrary view</a:t>
            </a:r>
          </a:p>
        </p:txBody>
      </p:sp>
    </p:spTree>
    <p:extLst>
      <p:ext uri="{BB962C8B-B14F-4D97-AF65-F5344CB8AC3E}">
        <p14:creationId xmlns:p14="http://schemas.microsoft.com/office/powerpoint/2010/main" val="5164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2800" dirty="0" smtClean="0"/>
              <a:t>STANZA TWO 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/>
              <a:t>death figured as the “dark.” </a:t>
            </a:r>
            <a:endParaRPr lang="en-US" sz="2800" dirty="0" smtClean="0"/>
          </a:p>
          <a:p>
            <a:endParaRPr lang="en-US" sz="28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 smtClean="0"/>
              <a:t>death </a:t>
            </a:r>
            <a:r>
              <a:rPr lang="en-US" sz="2800" dirty="0"/>
              <a:t>is inevitable and </a:t>
            </a:r>
            <a:r>
              <a:rPr lang="en-US" sz="2800" dirty="0" smtClean="0"/>
              <a:t>certain</a:t>
            </a:r>
          </a:p>
          <a:p>
            <a:endParaRPr lang="en-US" sz="28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 smtClean="0"/>
              <a:t>man not </a:t>
            </a:r>
            <a:r>
              <a:rPr lang="en-US" sz="2800" dirty="0"/>
              <a:t>to </a:t>
            </a:r>
            <a:r>
              <a:rPr lang="en-US" sz="2800" dirty="0" smtClean="0"/>
              <a:t>submit to it</a:t>
            </a:r>
          </a:p>
          <a:p>
            <a:endParaRPr lang="en-US" sz="28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/>
              <a:t>“forked no lightning</a:t>
            </a:r>
            <a:r>
              <a:rPr lang="en-US" sz="2800" dirty="0" smtClean="0"/>
              <a:t>”: something amazing</a:t>
            </a:r>
          </a:p>
          <a:p>
            <a:endParaRPr lang="en-US" sz="28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 smtClean="0"/>
              <a:t>dying </a:t>
            </a:r>
            <a:r>
              <a:rPr lang="en-US" sz="2800" dirty="0"/>
              <a:t>old men </a:t>
            </a:r>
            <a:r>
              <a:rPr lang="en-US" sz="2800" dirty="0" smtClean="0"/>
              <a:t>need to accomplish </a:t>
            </a:r>
            <a:r>
              <a:rPr lang="en-US" sz="2800" dirty="0"/>
              <a:t>something </a:t>
            </a:r>
            <a:r>
              <a:rPr lang="en-US" sz="2800" dirty="0" smtClean="0"/>
              <a:t>remarkable </a:t>
            </a:r>
          </a:p>
          <a:p>
            <a:endParaRPr lang="en-US" sz="28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2800" dirty="0" smtClean="0"/>
              <a:t>Hence to </a:t>
            </a:r>
            <a:r>
              <a:rPr lang="en-US" sz="2800" dirty="0"/>
              <a:t>rebel against death.</a:t>
            </a:r>
          </a:p>
          <a:p>
            <a:endParaRPr lang="en-GB" sz="48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40410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507" y="368416"/>
            <a:ext cx="11324493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 smtClean="0"/>
              <a:t>Stanza three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The </a:t>
            </a:r>
            <a:r>
              <a:rPr lang="en-US" sz="3000" dirty="0">
                <a:latin typeface="NEW TIMES"/>
              </a:rPr>
              <a:t>third stanza of this poem generates vivid imagery. </a:t>
            </a:r>
            <a:endParaRPr lang="en-US" sz="3000" dirty="0" smtClean="0">
              <a:latin typeface="NEW TIME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“</a:t>
            </a:r>
            <a:r>
              <a:rPr lang="en-US" sz="3000" dirty="0">
                <a:latin typeface="NEW TIMES"/>
              </a:rPr>
              <a:t>good men”: </a:t>
            </a:r>
            <a:r>
              <a:rPr lang="en-US" sz="3000" dirty="0" smtClean="0">
                <a:latin typeface="NEW TIMES"/>
              </a:rPr>
              <a:t>good people also </a:t>
            </a:r>
            <a:r>
              <a:rPr lang="en-US" sz="3000" dirty="0">
                <a:latin typeface="NEW TIMES"/>
              </a:rPr>
              <a:t>face </a:t>
            </a:r>
            <a:r>
              <a:rPr lang="en-US" sz="3000" dirty="0" smtClean="0">
                <a:latin typeface="NEW TIMES"/>
              </a:rPr>
              <a:t>death</a:t>
            </a:r>
          </a:p>
          <a:p>
            <a:endParaRPr lang="en-US" sz="3000" dirty="0">
              <a:latin typeface="NEW TIME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“Last </a:t>
            </a:r>
            <a:r>
              <a:rPr lang="en-US" sz="3000" dirty="0">
                <a:latin typeface="NEW TIMES"/>
              </a:rPr>
              <a:t>wave” </a:t>
            </a:r>
            <a:r>
              <a:rPr lang="en-US" sz="3000" dirty="0" smtClean="0">
                <a:latin typeface="NEW TIMES"/>
              </a:rPr>
              <a:t>: the </a:t>
            </a:r>
            <a:r>
              <a:rPr lang="en-US" sz="3000" dirty="0">
                <a:latin typeface="NEW TIMES"/>
              </a:rPr>
              <a:t>most recent generation </a:t>
            </a:r>
            <a:r>
              <a:rPr lang="en-US" sz="3000" dirty="0" smtClean="0">
                <a:latin typeface="NEW TIMES"/>
              </a:rPr>
              <a:t>death </a:t>
            </a:r>
            <a:r>
              <a:rPr lang="en-US" sz="3000" dirty="0">
                <a:latin typeface="NEW TIMES"/>
              </a:rPr>
              <a:t>is </a:t>
            </a:r>
            <a:r>
              <a:rPr lang="en-US" sz="3000" dirty="0" smtClean="0">
                <a:latin typeface="NEW TIMES"/>
              </a:rPr>
              <a:t>like </a:t>
            </a:r>
            <a:r>
              <a:rPr lang="en-US" sz="3000" dirty="0">
                <a:latin typeface="NEW TIMES"/>
              </a:rPr>
              <a:t>to </a:t>
            </a:r>
            <a:r>
              <a:rPr lang="en-US" sz="3000" dirty="0" smtClean="0">
                <a:latin typeface="NEW TIMES"/>
              </a:rPr>
              <a:t>crashing </a:t>
            </a:r>
            <a:r>
              <a:rPr lang="en-US" sz="3000" dirty="0">
                <a:latin typeface="NEW TIMES"/>
              </a:rPr>
              <a:t>of sea waves</a:t>
            </a:r>
            <a:r>
              <a:rPr lang="en-US" sz="3000" dirty="0" smtClean="0">
                <a:latin typeface="NEW TIMES"/>
              </a:rPr>
              <a:t>.</a:t>
            </a:r>
          </a:p>
          <a:p>
            <a:endParaRPr lang="en-US" sz="3000" dirty="0">
              <a:latin typeface="NEW TIME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“</a:t>
            </a:r>
            <a:r>
              <a:rPr lang="en-US" sz="3000" dirty="0">
                <a:latin typeface="NEW TIMES"/>
              </a:rPr>
              <a:t>green” of the bay signifies life, </a:t>
            </a:r>
            <a:endParaRPr lang="en-US" sz="3000" dirty="0" smtClean="0">
              <a:latin typeface="NEW TIMES"/>
            </a:endParaRPr>
          </a:p>
          <a:p>
            <a:endParaRPr lang="en-US" sz="3000" dirty="0" smtClean="0">
              <a:latin typeface="NEW TIME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the </a:t>
            </a:r>
            <a:r>
              <a:rPr lang="en-US" sz="3000" dirty="0">
                <a:latin typeface="NEW TIMES"/>
              </a:rPr>
              <a:t>dying men cry </a:t>
            </a:r>
            <a:r>
              <a:rPr lang="en-US" sz="3000" dirty="0" smtClean="0">
                <a:latin typeface="NEW TIMES"/>
              </a:rPr>
              <a:t>out: they </a:t>
            </a:r>
            <a:r>
              <a:rPr lang="en-US" sz="3000" dirty="0">
                <a:latin typeface="NEW TIMES"/>
              </a:rPr>
              <a:t>could have completed, </a:t>
            </a:r>
            <a:r>
              <a:rPr lang="en-US" sz="3000" dirty="0" smtClean="0">
                <a:latin typeface="NEW TIMES"/>
              </a:rPr>
              <a:t>their if allowed. </a:t>
            </a:r>
          </a:p>
          <a:p>
            <a:endParaRPr lang="en-US" sz="3000" dirty="0" smtClean="0">
              <a:latin typeface="NEW TIME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NEW TIMES"/>
              </a:rPr>
              <a:t>Hence</a:t>
            </a:r>
            <a:r>
              <a:rPr lang="en-US" sz="3000" dirty="0">
                <a:latin typeface="NEW TIMES"/>
              </a:rPr>
              <a:t>, </a:t>
            </a:r>
            <a:r>
              <a:rPr lang="en-US" sz="3000" dirty="0" smtClean="0">
                <a:latin typeface="NEW TIMES"/>
              </a:rPr>
              <a:t>they </a:t>
            </a:r>
            <a:r>
              <a:rPr lang="en-US" sz="3000" dirty="0">
                <a:latin typeface="NEW TIMES"/>
              </a:rPr>
              <a:t>must rage against death</a:t>
            </a:r>
            <a:r>
              <a:rPr lang="en-US" sz="3200" dirty="0">
                <a:latin typeface="NEW TIMES"/>
              </a:rPr>
              <a:t>.</a:t>
            </a:r>
          </a:p>
          <a:p>
            <a:r>
              <a:rPr lang="en-US" sz="3200" b="1" dirty="0" smtClean="0"/>
              <a:t>  </a:t>
            </a:r>
            <a:endParaRPr lang="en-US" sz="32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8000" dirty="0">
              <a:latin typeface="NEW TIMES"/>
            </a:endParaRPr>
          </a:p>
          <a:p>
            <a:endParaRPr lang="en-GB" sz="4800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3376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6016" y="673825"/>
            <a:ext cx="3968889" cy="7268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Stanza four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0843" y="1308296"/>
            <a:ext cx="114792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dirty="0"/>
              <a:t>Wild </a:t>
            </a:r>
            <a:r>
              <a:rPr lang="en-US" sz="3200" dirty="0" smtClean="0"/>
              <a:t>men have </a:t>
            </a:r>
            <a:r>
              <a:rPr lang="en-US" sz="3200" dirty="0"/>
              <a:t>learned too late that they are mortal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dirty="0" smtClean="0"/>
              <a:t>spent </a:t>
            </a:r>
            <a:r>
              <a:rPr lang="en-US" sz="3200" dirty="0"/>
              <a:t>their lives in action and only realize </a:t>
            </a:r>
            <a:r>
              <a:rPr lang="en-US" sz="3200" dirty="0" smtClean="0"/>
              <a:t>the </a:t>
            </a:r>
            <a:r>
              <a:rPr lang="en-US" sz="3200" dirty="0"/>
              <a:t>end</a:t>
            </a:r>
            <a:r>
              <a:rPr lang="en-US" sz="32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/>
              <a:t>“Wild men who caught and sang the sun in flight</a:t>
            </a:r>
            <a:r>
              <a:rPr lang="en-US" sz="3200" dirty="0" smtClean="0"/>
              <a:t>,”: 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200" dirty="0" smtClean="0"/>
              <a:t>Only realize that they </a:t>
            </a:r>
            <a:r>
              <a:rPr lang="en-US" sz="3200" dirty="0"/>
              <a:t>have wasted away their </a:t>
            </a:r>
            <a:r>
              <a:rPr lang="en-US" sz="3200" dirty="0" smtClean="0"/>
              <a:t>days.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241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9501" y="540281"/>
            <a:ext cx="9429482" cy="9227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831" y="1463040"/>
            <a:ext cx="1146516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/>
              <a:t>“caught and sang the sun</a:t>
            </a:r>
            <a:r>
              <a:rPr lang="en-US" sz="3600" dirty="0" smtClean="0"/>
              <a:t>,” (life of wild men). </a:t>
            </a:r>
          </a:p>
          <a:p>
            <a:pPr algn="just"/>
            <a:r>
              <a:rPr lang="en-US" sz="3600" dirty="0" smtClean="0"/>
              <a:t> </a:t>
            </a:r>
            <a:endParaRPr lang="en-US" sz="3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/>
              <a:t>They were risk-takers with peaceful ignorance. </a:t>
            </a:r>
            <a:endParaRPr lang="en-US" sz="3600" dirty="0" smtClean="0"/>
          </a:p>
          <a:p>
            <a:pPr algn="just"/>
            <a:endParaRPr lang="en-US" sz="3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/>
              <a:t>They wasted away their lives on adventures. </a:t>
            </a:r>
            <a:endParaRPr lang="en-US" sz="3600" dirty="0" smtClean="0"/>
          </a:p>
          <a:p>
            <a:pPr algn="just"/>
            <a:endParaRPr lang="en-US" sz="3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/>
              <a:t>They grieve: </a:t>
            </a:r>
            <a:r>
              <a:rPr lang="en-US" sz="3600" dirty="0" smtClean="0"/>
              <a:t>led life of folly. </a:t>
            </a:r>
          </a:p>
          <a:p>
            <a:pPr algn="just"/>
            <a:endParaRPr lang="en-US" sz="36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realize </a:t>
            </a:r>
            <a:r>
              <a:rPr lang="en-US" sz="3600" dirty="0"/>
              <a:t>the </a:t>
            </a:r>
            <a:r>
              <a:rPr lang="en-US" sz="3600" dirty="0" smtClean="0"/>
              <a:t>end, still enjoy life: youthful exuberance. </a:t>
            </a:r>
            <a:endParaRPr lang="en-US" sz="3600" dirty="0"/>
          </a:p>
          <a:p>
            <a:pPr lvl="0" algn="just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452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9501" y="2"/>
            <a:ext cx="9429482" cy="78561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STANZA FIVE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-90151" y="1463040"/>
            <a:ext cx="129303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Grave men: </a:t>
            </a:r>
            <a:r>
              <a:rPr lang="en-US" sz="2800" b="1" dirty="0">
                <a:latin typeface="NEW TIMES"/>
              </a:rPr>
              <a:t>last </a:t>
            </a:r>
            <a:r>
              <a:rPr lang="en-US" sz="2800" b="1" dirty="0" smtClean="0">
                <a:latin typeface="NEW TIMES"/>
              </a:rPr>
              <a:t>group. </a:t>
            </a:r>
          </a:p>
          <a:p>
            <a:pPr algn="just"/>
            <a:endParaRPr lang="en-US" sz="2800" b="1" dirty="0" smtClean="0">
              <a:latin typeface="NEW TIME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They near death or distressed </a:t>
            </a:r>
            <a:r>
              <a:rPr lang="en-US" sz="2800" b="1" dirty="0">
                <a:latin typeface="NEW TIMES"/>
              </a:rPr>
              <a:t>(</a:t>
            </a:r>
            <a:r>
              <a:rPr lang="en-US" sz="2800" b="1" dirty="0" smtClean="0">
                <a:latin typeface="NEW TIMES"/>
              </a:rPr>
              <a:t>13).</a:t>
            </a:r>
          </a:p>
          <a:p>
            <a:pPr algn="just"/>
            <a:endParaRPr lang="en-US" sz="2800" b="1" dirty="0" smtClean="0">
              <a:latin typeface="NEW TIME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 </a:t>
            </a:r>
            <a:r>
              <a:rPr lang="en-US" sz="2800" b="1" dirty="0">
                <a:latin typeface="NEW TIMES"/>
              </a:rPr>
              <a:t>They feel the strains of a long life</a:t>
            </a:r>
            <a:r>
              <a:rPr lang="en-US" sz="2800" b="1" dirty="0" smtClean="0">
                <a:latin typeface="NEW TIMES"/>
              </a:rPr>
              <a:t>,</a:t>
            </a:r>
          </a:p>
          <a:p>
            <a:pPr algn="just"/>
            <a:endParaRPr lang="en-US" sz="2800" b="1" dirty="0" smtClean="0">
              <a:latin typeface="NEW TIME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know </a:t>
            </a:r>
            <a:r>
              <a:rPr lang="en-US" sz="2800" b="1" dirty="0">
                <a:latin typeface="NEW TIMES"/>
              </a:rPr>
              <a:t>they are physically decaying. </a:t>
            </a:r>
            <a:endParaRPr lang="en-US" sz="2800" b="1" dirty="0" smtClean="0">
              <a:latin typeface="NEW TIMES"/>
            </a:endParaRPr>
          </a:p>
          <a:p>
            <a:pPr algn="just"/>
            <a:endParaRPr lang="en-US" sz="2800" b="1" dirty="0" smtClean="0">
              <a:latin typeface="NEW TIME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Their eyes are falling </a:t>
            </a:r>
          </a:p>
          <a:p>
            <a:pPr algn="just"/>
            <a:endParaRPr lang="en-US" sz="2800" b="1" dirty="0" smtClean="0">
              <a:latin typeface="NEW TIMES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NEW TIMES"/>
              </a:rPr>
              <a:t>still craving for </a:t>
            </a:r>
            <a:r>
              <a:rPr lang="en-US" sz="2800" b="1" dirty="0">
                <a:latin typeface="NEW TIMES"/>
              </a:rPr>
              <a:t>an </a:t>
            </a:r>
            <a:r>
              <a:rPr lang="en-US" sz="2800" b="1" dirty="0" smtClean="0">
                <a:latin typeface="NEW TIMES"/>
              </a:rPr>
              <a:t>existence (14)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NEW TIMES"/>
              </a:rPr>
              <a:t>believes even </a:t>
            </a:r>
            <a:r>
              <a:rPr lang="en-US" sz="2800" b="1" dirty="0">
                <a:latin typeface="NEW TIMES"/>
              </a:rPr>
              <a:t>in this frail state </a:t>
            </a:r>
            <a:r>
              <a:rPr lang="en-US" sz="2800" b="1" dirty="0" smtClean="0">
                <a:latin typeface="NEW TIMES"/>
              </a:rPr>
              <a:t>his </a:t>
            </a:r>
            <a:r>
              <a:rPr lang="en-US" sz="2800" b="1" dirty="0">
                <a:latin typeface="NEW TIMES"/>
              </a:rPr>
              <a:t>father could be happy living longer.</a:t>
            </a:r>
            <a:endParaRPr lang="en-GB" sz="2800" b="1" dirty="0">
              <a:latin typeface="NEW TIMES"/>
            </a:endParaRPr>
          </a:p>
        </p:txBody>
      </p:sp>
    </p:spTree>
    <p:extLst>
      <p:ext uri="{BB962C8B-B14F-4D97-AF65-F5344CB8AC3E}">
        <p14:creationId xmlns:p14="http://schemas.microsoft.com/office/powerpoint/2010/main" val="1151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"/>
            <a:ext cx="8509981" cy="78561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STANZA six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-90151" y="1463040"/>
            <a:ext cx="129303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The poet presents his intent. </a:t>
            </a:r>
          </a:p>
          <a:p>
            <a:pPr algn="just"/>
            <a:endParaRPr lang="en-US" sz="4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He shows that </a:t>
            </a:r>
            <a:r>
              <a:rPr lang="en-US" sz="4000" dirty="0"/>
              <a:t>all men </a:t>
            </a:r>
            <a:r>
              <a:rPr lang="en-US" sz="4000" dirty="0" smtClean="0"/>
              <a:t>fight </a:t>
            </a:r>
            <a:r>
              <a:rPr lang="en-US" sz="4000" dirty="0"/>
              <a:t>for more time</a:t>
            </a:r>
            <a:r>
              <a:rPr lang="en-US" sz="4000" dirty="0" smtClean="0"/>
              <a:t>.</a:t>
            </a:r>
          </a:p>
          <a:p>
            <a:pPr algn="just"/>
            <a:endParaRPr lang="en-US" sz="4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/>
              <a:t>He urges his father to do the same. </a:t>
            </a:r>
            <a:endParaRPr lang="en-US" sz="4000" dirty="0" smtClean="0"/>
          </a:p>
          <a:p>
            <a:pPr algn="just"/>
            <a:endParaRPr lang="en-US" sz="4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4000" dirty="0" smtClean="0"/>
              <a:t>He begs </a:t>
            </a:r>
            <a:r>
              <a:rPr lang="en-US" sz="4000" dirty="0"/>
              <a:t>his father not to die. </a:t>
            </a:r>
            <a:endParaRPr lang="en-US" sz="4000" dirty="0" smtClean="0"/>
          </a:p>
          <a:p>
            <a:pPr algn="just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990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459</TotalTime>
  <Words>424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NEW TIMES</vt:lpstr>
      <vt:lpstr>Wingdings</vt:lpstr>
      <vt:lpstr>Vapor Trail</vt:lpstr>
      <vt:lpstr>LITERATURE-IN-ENGLISH  “DO NOT GO GENTLE INTO THAT GOOD NIGHT” DYLAN THOMAS  FIRST PRESENTATION  ANALYSIS OF THE POEM   FORM TWO by; Agyemang Kwadwo ransford</vt:lpstr>
      <vt:lpstr>PowerPoint Presentation</vt:lpstr>
      <vt:lpstr>PowerPoint Presentation</vt:lpstr>
      <vt:lpstr>PowerPoint Presentation</vt:lpstr>
      <vt:lpstr>PowerPoint Presentation</vt:lpstr>
      <vt:lpstr>Stanza four  </vt:lpstr>
      <vt:lpstr>Cont.   </vt:lpstr>
      <vt:lpstr>STANZA FIVE </vt:lpstr>
      <vt:lpstr>STANZA six</vt:lpstr>
      <vt:lpstr>Cont.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Date: 15/04/20  LITERATURE-IN-ENGLISH  BY:   MR. AGYEMANG KWADWO RANSFORD  ANSWERING ESSAY TYPE QUESTION(S)</dc:title>
  <dc:creator>Jogolita</dc:creator>
  <cp:lastModifiedBy>USER1</cp:lastModifiedBy>
  <cp:revision>66</cp:revision>
  <dcterms:created xsi:type="dcterms:W3CDTF">2020-04-13T18:13:46Z</dcterms:created>
  <dcterms:modified xsi:type="dcterms:W3CDTF">2020-04-17T08:32:48Z</dcterms:modified>
</cp:coreProperties>
</file>